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8.jpg" ContentType="image/jpeg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89750" cy="100187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0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trada di un piccolo paese in estate con luce calda, a rappresentare l’emergenza caldo locale.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annello titol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806440" cy="6858000"/>
          </a:xfrm>
          <a:prstGeom prst="rect">
            <a:avLst/>
          </a:prstGeom>
          <a:solidFill>
            <a:srgbClr val="0E2841">
              <a:alpha val="92000"/>
            </a:srgbClr>
          </a:solidFill>
          <a:ln w="12700">
            <a:solidFill>
              <a:srgbClr val="0E284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Fascia aranc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2"/>
          <p:cNvSpPr/>
          <p:nvPr/>
        </p:nvSpPr>
        <p:spPr>
          <a:xfrm>
            <a:off x="1188720" y="56692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COMUNE DI CAVARIA CON PREMEZZO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1417320"/>
            <a:ext cx="4498848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Emergenza</a:t>
            </a:r>
            <a:endParaRPr lang="en-US" sz="4800" dirty="0"/>
          </a:p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caldo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685800" y="338328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EAF4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Prevenzione, monitoraggio e supporto alle persone fragili durante i periodi di caldo intenso.</a:t>
            </a:r>
            <a:endParaRPr lang="en-US" sz="2000" dirty="0"/>
          </a:p>
        </p:txBody>
      </p:sp>
      <p:sp>
        <p:nvSpPr>
          <p:cNvPr id="8" name="Linea accen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800600"/>
            <a:ext cx="3063240" cy="0"/>
          </a:xfrm>
          <a:prstGeom prst="line">
            <a:avLst/>
          </a:prstGeom>
          <a:noFill/>
          <a:ln w="381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685800" y="50749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Presentazione</a:t>
            </a:r>
            <a:r>
              <a:rPr lang="en-US" sz="16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alla </a:t>
            </a:r>
            <a:r>
              <a:rPr lang="en-US" sz="1600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popolazione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7389023-E7C4-BBBB-132D-4486FC18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98" y="354257"/>
            <a:ext cx="523375" cy="5716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2062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FINALITÀ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Proteggere chi è più esposto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58368" y="1609344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 presidio locale nasce per ridurre i rischi delle temperature elevate, con attenzione alle situazioni di fragilità.</a:t>
            </a:r>
            <a:endParaRPr lang="en-US" sz="1700" dirty="0"/>
          </a:p>
        </p:txBody>
      </p:sp>
      <p:pic>
        <p:nvPicPr>
          <p:cNvPr id="5" name="Image 0" descr="Persona anziana in casa che beve acqua vicino a una finestra ombreggiata."/>
          <p:cNvPicPr>
            <a:picLocks noChangeAspect="1"/>
          </p:cNvPicPr>
          <p:nvPr/>
        </p:nvPicPr>
        <p:blipFill>
          <a:blip r:embed="rId3"/>
          <a:srcRect l="27378" r="27378"/>
          <a:stretch/>
        </p:blipFill>
        <p:spPr>
          <a:xfrm>
            <a:off x="7534656" y="0"/>
            <a:ext cx="4654296" cy="6858000"/>
          </a:xfrm>
          <a:prstGeom prst="rect">
            <a:avLst/>
          </a:prstGeom>
        </p:spPr>
      </p:pic>
      <p:sp>
        <p:nvSpPr>
          <p:cNvPr id="6" name="Divisione aranci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95744" y="0"/>
            <a:ext cx="201168" cy="685800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704088" y="2414016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Attenzione prioritaria</a:t>
            </a:r>
            <a:endParaRPr lang="en-US" sz="1500" dirty="0"/>
          </a:p>
        </p:txBody>
      </p:sp>
      <p:sp>
        <p:nvSpPr>
          <p:cNvPr id="8" name="Punto elenc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384" y="2953512"/>
            <a:ext cx="118872" cy="118872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1042416" y="2880360"/>
            <a:ext cx="5394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Persone anziane o sole, in particolare durante le giornate più calde.</a:t>
            </a:r>
            <a:endParaRPr lang="en-US" sz="1600" dirty="0"/>
          </a:p>
        </p:txBody>
      </p:sp>
      <p:sp>
        <p:nvSpPr>
          <p:cNvPr id="10" name="Punto elenc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384" y="3648456"/>
            <a:ext cx="118872" cy="118872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1042416" y="3575304"/>
            <a:ext cx="5394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Cittadini fragili, con patologie croniche o condizioni di vulnerabilità.</a:t>
            </a:r>
            <a:endParaRPr lang="en-US" sz="1600" dirty="0"/>
          </a:p>
        </p:txBody>
      </p:sp>
      <p:sp>
        <p:nvSpPr>
          <p:cNvPr id="12" name="Punto elenc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384" y="4343400"/>
            <a:ext cx="118872" cy="118872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1042416" y="4270248"/>
            <a:ext cx="5394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Familiari e caregiver: una telefonata o una visita possono fare la differenza.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04672" y="5349240"/>
            <a:ext cx="51206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Obiettivo: prevenire, monitorare, intervenire quando necessario.</a:t>
            </a:r>
            <a:endParaRPr lang="en-US" sz="2200" dirty="0"/>
          </a:p>
        </p:txBody>
      </p:sp>
      <p:sp>
        <p:nvSpPr>
          <p:cNvPr id="15" name="Linea foot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6473952"/>
            <a:ext cx="2011680" cy="0"/>
          </a:xfrm>
          <a:prstGeom prst="line">
            <a:avLst/>
          </a:prstGeom>
          <a:noFill/>
          <a:ln w="1524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658368" y="64008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Comune di Cavaria con Premezzo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292840" y="6309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1EE9D5D-A9AD-37C2-FF5E-9D8997B88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688" y="269603"/>
            <a:ext cx="523375" cy="5716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2062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MONITORAGGIO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Come vengono individuate le situazioni da seguire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58368" y="1609344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 Comune orienta gli interventi usando canali sanitari e territoriali, senza diffondere dati personali.</a:t>
            </a:r>
            <a:endParaRPr lang="en-US" sz="1700" dirty="0"/>
          </a:p>
        </p:txBody>
      </p:sp>
      <p:pic>
        <p:nvPicPr>
          <p:cNvPr id="5" name="Image 0" descr="Professionista sanitario al telefono in un contesto di monitoraggio e coordinamento."/>
          <p:cNvPicPr>
            <a:picLocks noChangeAspect="1"/>
          </p:cNvPicPr>
          <p:nvPr/>
        </p:nvPicPr>
        <p:blipFill>
          <a:blip r:embed="rId3"/>
          <a:srcRect t="18466" b="18466"/>
          <a:stretch/>
        </p:blipFill>
        <p:spPr>
          <a:xfrm>
            <a:off x="676656" y="4791456"/>
            <a:ext cx="3218688" cy="13533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160520" y="4956048"/>
            <a:ext cx="23591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nominativi non vengono resi pubblici: i dati sono usati solo per prevenzione, sorveglianza e supporto.</a:t>
            </a:r>
            <a:endParaRPr lang="en-US" sz="1450" dirty="0"/>
          </a:p>
        </p:txBody>
      </p:sp>
      <p:sp>
        <p:nvSpPr>
          <p:cNvPr id="7" name="Linea process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7280" y="3063240"/>
            <a:ext cx="8961120" cy="0"/>
          </a:xfrm>
          <a:prstGeom prst="line">
            <a:avLst/>
          </a:prstGeom>
          <a:noFill/>
          <a:ln w="2794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Cerchio numero process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384" y="2871216"/>
            <a:ext cx="384048" cy="38404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786384" y="2926080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49808" y="3438144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Segnalazioni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49808" y="3794760"/>
            <a:ext cx="24323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 medici di medicina generale</a:t>
            </a:r>
            <a:endParaRPr lang="en-US" sz="1400" dirty="0"/>
          </a:p>
        </p:txBody>
      </p:sp>
      <p:sp>
        <p:nvSpPr>
          <p:cNvPr id="12" name="Cerchio numero process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9584" y="2871216"/>
            <a:ext cx="384048" cy="38404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3529584" y="2926080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493008" y="3438144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Liste ATS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493008" y="3794760"/>
            <a:ext cx="24323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consultate nel rispetto della privacy</a:t>
            </a:r>
            <a:endParaRPr lang="en-US" sz="1400" dirty="0"/>
          </a:p>
        </p:txBody>
      </p:sp>
      <p:sp>
        <p:nvSpPr>
          <p:cNvPr id="16" name="Cerchio numero process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2784" y="2871216"/>
            <a:ext cx="384048" cy="384048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6272784" y="2926080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236208" y="3438144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Valutazione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6236208" y="3794760"/>
            <a:ext cx="24323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delle condizioni di </a:t>
            </a:r>
            <a:r>
              <a:rPr lang="en-US" sz="1400" dirty="0" err="1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fragilità</a:t>
            </a:r>
            <a:endParaRPr lang="en-US" sz="1400" dirty="0">
              <a:solidFill>
                <a:srgbClr val="5F6B72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</a:rPr>
              <a:t>Individuate </a:t>
            </a:r>
            <a:r>
              <a:rPr lang="en-US" sz="1400" dirty="0" err="1">
                <a:solidFill>
                  <a:srgbClr val="5F6B72"/>
                </a:solidFill>
                <a:latin typeface="Aptos" pitchFamily="34" charset="0"/>
              </a:rPr>
              <a:t>dai</a:t>
            </a:r>
            <a:r>
              <a:rPr lang="en-US" sz="1400" dirty="0">
                <a:solidFill>
                  <a:srgbClr val="5F6B72"/>
                </a:solidFill>
                <a:latin typeface="Aptos" pitchFamily="34" charset="0"/>
              </a:rPr>
              <a:t> Servizi </a:t>
            </a:r>
            <a:r>
              <a:rPr lang="en-US" sz="1400" dirty="0" err="1">
                <a:solidFill>
                  <a:srgbClr val="5F6B72"/>
                </a:solidFill>
                <a:latin typeface="Aptos" pitchFamily="34" charset="0"/>
              </a:rPr>
              <a:t>sociali</a:t>
            </a:r>
            <a:endParaRPr lang="en-US" sz="1400" dirty="0"/>
          </a:p>
        </p:txBody>
      </p:sp>
      <p:sp>
        <p:nvSpPr>
          <p:cNvPr id="20" name="Cerchio numero process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15984" y="2871216"/>
            <a:ext cx="384048" cy="384048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9015984" y="2926080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979408" y="3438144"/>
            <a:ext cx="2432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Contatto mirato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8979408" y="3794760"/>
            <a:ext cx="24323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 necessario e consentito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912864" y="4873752"/>
            <a:ext cx="1325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Privacy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6912864" y="5257800"/>
            <a:ext cx="40050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Riservatezza, pertinenza e minimizzazione guidano ogni attività di consultazione e trattamento dei dati.</a:t>
            </a:r>
            <a:endParaRPr lang="en-US" sz="1500" dirty="0"/>
          </a:p>
        </p:txBody>
      </p:sp>
      <p:sp>
        <p:nvSpPr>
          <p:cNvPr id="26" name="Linea foot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6473952"/>
            <a:ext cx="2011680" cy="0"/>
          </a:xfrm>
          <a:prstGeom prst="line">
            <a:avLst/>
          </a:prstGeom>
          <a:noFill/>
          <a:ln w="1524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4"/>
          <p:cNvSpPr/>
          <p:nvPr/>
        </p:nvSpPr>
        <p:spPr>
          <a:xfrm>
            <a:off x="658368" y="64008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Comune di Cavaria con Premezzo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11292840" y="6309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0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2878D43B-B901-ACE7-3C41-890A8C869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5952" y="372545"/>
            <a:ext cx="523375" cy="5716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A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Gruppo di operatori sanitari, comunali e volontari che collaborano in ufficio."/>
          <p:cNvPicPr>
            <a:picLocks noChangeAspect="1"/>
          </p:cNvPicPr>
          <p:nvPr/>
        </p:nvPicPr>
        <p:blipFill>
          <a:blip r:embed="rId3"/>
          <a:srcRect l="27689" r="27689"/>
          <a:stretch/>
        </p:blipFill>
        <p:spPr>
          <a:xfrm>
            <a:off x="0" y="0"/>
            <a:ext cx="4590288" cy="6858000"/>
          </a:xfrm>
          <a:prstGeom prst="rect">
            <a:avLst/>
          </a:prstGeom>
        </p:spPr>
      </p:pic>
      <p:sp>
        <p:nvSpPr>
          <p:cNvPr id="3" name="Fascia tea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0"/>
            <a:ext cx="201168" cy="6858000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1"/>
          <p:cNvSpPr/>
          <p:nvPr/>
        </p:nvSpPr>
        <p:spPr>
          <a:xfrm>
            <a:off x="5358384" y="51206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 TERRITORIALE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58384" y="896112"/>
            <a:ext cx="5897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 presidio locale coordinato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358384" y="1719072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risposta al caldo funziona grazie al raccordo tra amministrazione, sanità e volontariato.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413248" y="239572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Referente comunale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13248" y="2715768"/>
            <a:ext cx="4251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Assessore</a:t>
            </a:r>
            <a:r>
              <a:rPr lang="en-US" sz="2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Dott.ssa</a:t>
            </a:r>
            <a:r>
              <a:rPr lang="en-US" sz="24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Rossana Pisani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5413248" y="3163824"/>
            <a:ext cx="52120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Medico di medicina generale; raccordo tra Comune, MMG e figure sanitarie territoriali.</a:t>
            </a:r>
            <a:endParaRPr lang="en-US" sz="1500" dirty="0"/>
          </a:p>
        </p:txBody>
      </p:sp>
      <p:sp>
        <p:nvSpPr>
          <p:cNvPr id="10" name="Separator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3248" y="3913632"/>
            <a:ext cx="5440680" cy="0"/>
          </a:xfrm>
          <a:prstGeom prst="line">
            <a:avLst/>
          </a:prstGeom>
          <a:noFill/>
          <a:ln w="13970">
            <a:solidFill>
              <a:srgbClr val="156082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Punto re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1536" y="4242816"/>
            <a:ext cx="100584" cy="100584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5650992" y="4160520"/>
            <a:ext cx="2450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Medici di medicina generale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302752" y="4160520"/>
            <a:ext cx="2578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segnalano e orientano le situazioni di rischio</a:t>
            </a:r>
            <a:endParaRPr lang="en-US" sz="1400" dirty="0"/>
          </a:p>
        </p:txBody>
      </p:sp>
      <p:sp>
        <p:nvSpPr>
          <p:cNvPr id="14" name="Punto re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1536" y="4745736"/>
            <a:ext cx="100584" cy="100584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5650992" y="4663440"/>
            <a:ext cx="2450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Infermiere dell’ambulatorio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8302752" y="4663440"/>
            <a:ext cx="2578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supporto sanitario e operativo</a:t>
            </a:r>
            <a:endParaRPr lang="en-US" sz="1400" dirty="0"/>
          </a:p>
        </p:txBody>
      </p:sp>
      <p:sp>
        <p:nvSpPr>
          <p:cNvPr id="17" name="Punto re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1536" y="5248656"/>
            <a:ext cx="100584" cy="100584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5"/>
          <p:cNvSpPr/>
          <p:nvPr/>
        </p:nvSpPr>
        <p:spPr>
          <a:xfrm>
            <a:off x="5650992" y="5166360"/>
            <a:ext cx="2450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 err="1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Protezione</a:t>
            </a:r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Civile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302752" y="5166360"/>
            <a:ext cx="2578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>
              <a:buNone/>
            </a:pPr>
            <a:r>
              <a:rPr lang="en-US" sz="1400" dirty="0" err="1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collaborazione</a:t>
            </a: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per support alla </a:t>
            </a:r>
            <a:r>
              <a:rPr lang="en-US" sz="1400" dirty="0" err="1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popolazione</a:t>
            </a:r>
            <a:endParaRPr lang="en-US" sz="1400" dirty="0"/>
          </a:p>
        </p:txBody>
      </p:sp>
      <p:sp>
        <p:nvSpPr>
          <p:cNvPr id="20" name="Punto re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1536" y="5751576"/>
            <a:ext cx="100584" cy="100584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5650992" y="5669280"/>
            <a:ext cx="2450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ATS Insubria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8302752" y="5669280"/>
            <a:ext cx="2578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indicazioni e liste per il monitoraggio</a:t>
            </a:r>
            <a:endParaRPr lang="en-US" sz="1400" dirty="0"/>
          </a:p>
        </p:txBody>
      </p:sp>
      <p:sp>
        <p:nvSpPr>
          <p:cNvPr id="23" name="Linea foot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6473952"/>
            <a:ext cx="2011680" cy="0"/>
          </a:xfrm>
          <a:prstGeom prst="line">
            <a:avLst/>
          </a:prstGeom>
          <a:noFill/>
          <a:ln w="1524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4" name="Text 21"/>
          <p:cNvSpPr/>
          <p:nvPr/>
        </p:nvSpPr>
        <p:spPr>
          <a:xfrm>
            <a:off x="658368" y="64008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Comune di Cavaria con Premezzo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11292840" y="6309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5957A894-B9A6-083F-958C-148CAE26E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7664" y="324467"/>
            <a:ext cx="523375" cy="571645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9EF8AFFF-0851-D44C-BFD9-AC00C1C8B0D2}"/>
              </a:ext>
            </a:extLst>
          </p:cNvPr>
          <p:cNvSpPr txBox="1"/>
          <p:nvPr/>
        </p:nvSpPr>
        <p:spPr>
          <a:xfrm>
            <a:off x="5650992" y="5997679"/>
            <a:ext cx="233159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0" b="1" dirty="0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Casa di </a:t>
            </a:r>
            <a:r>
              <a:rPr lang="en-US" sz="1450" b="1" dirty="0" err="1">
                <a:solidFill>
                  <a:srgbClr val="0E28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Comunità</a:t>
            </a:r>
            <a:endParaRPr lang="it-IT" sz="1450" dirty="0"/>
          </a:p>
        </p:txBody>
      </p:sp>
      <p:sp>
        <p:nvSpPr>
          <p:cNvPr id="30" name="Punto rete">
            <a:extLst>
              <a:ext uri="{FF2B5EF4-FFF2-40B4-BE49-F238E27FC236}">
                <a16:creationId xmlns:a16="http://schemas.microsoft.com/office/drawing/2014/main" id="{8A8A34C5-236E-69D7-958A-F9DCC864D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9163" y="6132053"/>
            <a:ext cx="100584" cy="100584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32625BB8-2172-5FA6-0472-C4653C4E39C6}"/>
              </a:ext>
            </a:extLst>
          </p:cNvPr>
          <p:cNvSpPr/>
          <p:nvPr/>
        </p:nvSpPr>
        <p:spPr>
          <a:xfrm>
            <a:off x="8275320" y="6057900"/>
            <a:ext cx="2578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F6B72"/>
                </a:solidFill>
                <a:latin typeface="Aptos" pitchFamily="34" charset="0"/>
              </a:rPr>
              <a:t> </a:t>
            </a:r>
            <a:r>
              <a:rPr lang="en-US" sz="1300" dirty="0" err="1">
                <a:solidFill>
                  <a:srgbClr val="5F6B72"/>
                </a:solidFill>
                <a:latin typeface="Aptos" pitchFamily="34" charset="0"/>
              </a:rPr>
              <a:t>Attivazione</a:t>
            </a:r>
            <a:r>
              <a:rPr lang="en-US" sz="1300" dirty="0">
                <a:solidFill>
                  <a:srgbClr val="5F6B72"/>
                </a:solidFill>
                <a:latin typeface="Aptos" pitchFamily="34" charset="0"/>
              </a:rPr>
              <a:t> Servizi </a:t>
            </a:r>
            <a:r>
              <a:rPr lang="en-US" sz="1300" dirty="0" err="1">
                <a:solidFill>
                  <a:srgbClr val="5F6B72"/>
                </a:solidFill>
                <a:latin typeface="Aptos" pitchFamily="34" charset="0"/>
              </a:rPr>
              <a:t>territoriali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icchiere d’acqua e ventilatore in ambiente domestico ombreggiato."/>
          <p:cNvPicPr>
            <a:picLocks noChangeAspect="1"/>
          </p:cNvPicPr>
          <p:nvPr/>
        </p:nvPicPr>
        <p:blipFill>
          <a:blip r:embed="rId3"/>
          <a:srcRect l="18960" r="18960"/>
          <a:stretch/>
        </p:blipFill>
        <p:spPr>
          <a:xfrm>
            <a:off x="6492240" y="530352"/>
            <a:ext cx="5074920" cy="5449824"/>
          </a:xfrm>
          <a:prstGeom prst="rect">
            <a:avLst/>
          </a:prstGeom>
        </p:spPr>
      </p:pic>
      <p:sp>
        <p:nvSpPr>
          <p:cNvPr id="3" name="Bordo fot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240" y="530352"/>
            <a:ext cx="5074920" cy="16459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1"/>
          <p:cNvSpPr/>
          <p:nvPr/>
        </p:nvSpPr>
        <p:spPr>
          <a:xfrm>
            <a:off x="658368" y="42062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COMPORTAMENTI UTILI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58368" y="786384"/>
            <a:ext cx="5760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Piccole azioni, grande protezione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58368" y="1609344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Durante le ondate di calore valgono regole semplici e condivise.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94944" y="2441448"/>
            <a:ext cx="594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E971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Numero line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3312" y="2679192"/>
            <a:ext cx="868680" cy="0"/>
          </a:xfrm>
          <a:prstGeom prst="line">
            <a:avLst/>
          </a:prstGeom>
          <a:noFill/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2267712" y="24688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Bere spesso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2267712" y="2798064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anche senza aspettare lo stimolo della sete.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94944" y="3145536"/>
            <a:ext cx="594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2600" dirty="0"/>
          </a:p>
        </p:txBody>
      </p:sp>
      <p:sp>
        <p:nvSpPr>
          <p:cNvPr id="12" name="Numero line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3312" y="3383280"/>
            <a:ext cx="868680" cy="0"/>
          </a:xfrm>
          <a:prstGeom prst="line">
            <a:avLst/>
          </a:prstGeom>
          <a:noFill/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2267712" y="31729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Evitare le ore più calde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2267712" y="350215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riducendo uscite e sforzi nelle fasce critiche.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94944" y="3849624"/>
            <a:ext cx="594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2600" dirty="0"/>
          </a:p>
        </p:txBody>
      </p:sp>
      <p:sp>
        <p:nvSpPr>
          <p:cNvPr id="16" name="Numero line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3312" y="4087368"/>
            <a:ext cx="868680" cy="0"/>
          </a:xfrm>
          <a:prstGeom prst="line">
            <a:avLst/>
          </a:prstGeom>
          <a:noFill/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2267712" y="387705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Restare in ambienti freschi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2267712" y="420624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ombreggiati e ventilati quando possibile.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694944" y="4553712"/>
            <a:ext cx="594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608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2600" dirty="0"/>
          </a:p>
        </p:txBody>
      </p:sp>
      <p:sp>
        <p:nvSpPr>
          <p:cNvPr id="20" name="Numero line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3312" y="4791456"/>
            <a:ext cx="868680" cy="0"/>
          </a:xfrm>
          <a:prstGeom prst="line">
            <a:avLst/>
          </a:prstGeom>
          <a:noFill/>
          <a:ln w="254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2267712" y="458114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E28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Chiedere aiuto</a:t>
            </a:r>
            <a:endParaRPr lang="en-US" sz="2100" dirty="0"/>
          </a:p>
        </p:txBody>
      </p:sp>
      <p:sp>
        <p:nvSpPr>
          <p:cNvPr id="22" name="Text 19"/>
          <p:cNvSpPr/>
          <p:nvPr/>
        </p:nvSpPr>
        <p:spPr>
          <a:xfrm>
            <a:off x="2267712" y="4910328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 medico, ai familiari o ai riferimenti comunali in caso di bisogno.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749808" y="5715000"/>
            <a:ext cx="523036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 noti una persona sola o in difficoltà, segnala la situazione ai canali comunali o sanitari competenti.</a:t>
            </a:r>
            <a:endParaRPr lang="en-US" sz="1500" dirty="0"/>
          </a:p>
        </p:txBody>
      </p:sp>
      <p:sp>
        <p:nvSpPr>
          <p:cNvPr id="24" name="Linea foot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6473952"/>
            <a:ext cx="2011680" cy="0"/>
          </a:xfrm>
          <a:prstGeom prst="line">
            <a:avLst/>
          </a:prstGeom>
          <a:noFill/>
          <a:ln w="1524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Text 22"/>
          <p:cNvSpPr/>
          <p:nvPr/>
        </p:nvSpPr>
        <p:spPr>
          <a:xfrm>
            <a:off x="658368" y="64008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Comune di Cavaria con Premezzo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11292840" y="6309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00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1E2FE673-0B40-B07E-CB28-9E424EFE6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376" y="301752"/>
            <a:ext cx="523375" cy="5716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ni che offrono acqua a una persona anziana in un contesto civico ombreggiato.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elatura titolo fina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6934"/>
            <a:ext cx="12192000" cy="2367798"/>
          </a:xfrm>
          <a:prstGeom prst="rect">
            <a:avLst/>
          </a:prstGeom>
          <a:solidFill>
            <a:srgbClr val="0E2841">
              <a:alpha val="78000"/>
            </a:srgbClr>
          </a:solidFill>
          <a:ln w="12700">
            <a:solidFill>
              <a:srgbClr val="0E284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4" name="Text 1"/>
          <p:cNvSpPr/>
          <p:nvPr/>
        </p:nvSpPr>
        <p:spPr>
          <a:xfrm>
            <a:off x="373039" y="603504"/>
            <a:ext cx="8295473" cy="110246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 presidio continua per tutta l’emergenza caldo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05050" y="1624084"/>
            <a:ext cx="7624549" cy="67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4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Collaborazione, riservatezza e attenzione alle persone fragili restano le priorità del Comune.</a:t>
            </a:r>
            <a:endParaRPr lang="en-US" sz="1800" dirty="0"/>
          </a:p>
        </p:txBody>
      </p:sp>
      <p:sp>
        <p:nvSpPr>
          <p:cNvPr id="6" name="Fascia fina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764024"/>
            <a:ext cx="12192000" cy="2139696"/>
          </a:xfrm>
          <a:prstGeom prst="rect">
            <a:avLst/>
          </a:prstGeom>
          <a:solidFill>
            <a:srgbClr val="156082">
              <a:alpha val="96000"/>
            </a:srgbClr>
          </a:solidFill>
          <a:ln w="12700">
            <a:solidFill>
              <a:srgbClr val="156082">
                <a:alpha val="0"/>
              </a:srgbClr>
            </a:solidFill>
            <a:prstDash val="solid"/>
          </a:ln>
          <a:effectLst>
            <a:outerShdw blurRad="50800" dist="50800" dir="5400000" algn="ctr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it-IT" dirty="0"/>
          </a:p>
        </p:txBody>
      </p:sp>
      <p:sp>
        <p:nvSpPr>
          <p:cNvPr id="7" name="Text 4"/>
          <p:cNvSpPr/>
          <p:nvPr/>
        </p:nvSpPr>
        <p:spPr>
          <a:xfrm>
            <a:off x="1" y="4813110"/>
            <a:ext cx="4471916" cy="4594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FFF0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 informazioni e </a:t>
            </a:r>
            <a:r>
              <a:rPr lang="en-US" sz="2000" b="1" i="1" dirty="0" err="1">
                <a:solidFill>
                  <a:srgbClr val="FFF0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segnalazioni</a:t>
            </a:r>
            <a:r>
              <a:rPr lang="en-US" sz="2000" b="1" i="1" dirty="0">
                <a:solidFill>
                  <a:srgbClr val="FFF0E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</a:t>
            </a:r>
            <a:endParaRPr lang="en-US" sz="2000" i="1" dirty="0"/>
          </a:p>
        </p:txBody>
      </p:sp>
      <p:sp>
        <p:nvSpPr>
          <p:cNvPr id="8" name="Text 5"/>
          <p:cNvSpPr/>
          <p:nvPr/>
        </p:nvSpPr>
        <p:spPr>
          <a:xfrm>
            <a:off x="1049740" y="2386584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chemeClr val="accent1">
                    <a:lumMod val="50000"/>
                  </a:scheme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Segui i canali istituzionali del Comune e rivolgiti al tuo medico in presenza di sintomi o condizioni di rischio.</a:t>
            </a:r>
            <a:endParaRPr lang="en-US" sz="2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469674" y="3113532"/>
            <a:ext cx="25603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Nessuno deve affrontare il caldo da solo.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45952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5778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4910954-C326-89D5-0232-8AE2F7F07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0072" y="297035"/>
            <a:ext cx="1697567" cy="185413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D867D7D-AD88-4189-9DCA-6D3E8D59C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2311" y="4782312"/>
            <a:ext cx="1147761" cy="203945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4F65676-BC5F-A613-2141-74B569A05A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5864" y="4783351"/>
            <a:ext cx="1788402" cy="203841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4DFFC69-17ED-13B8-09C3-78B8F06BBCBC}"/>
              </a:ext>
            </a:extLst>
          </p:cNvPr>
          <p:cNvSpPr txBox="1"/>
          <p:nvPr/>
        </p:nvSpPr>
        <p:spPr>
          <a:xfrm>
            <a:off x="338024" y="5122460"/>
            <a:ext cx="50118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chemeClr val="bg1"/>
              </a:solidFill>
            </a:endParaRPr>
          </a:p>
          <a:p>
            <a:r>
              <a:rPr lang="it-IT" b="1" dirty="0">
                <a:solidFill>
                  <a:schemeClr val="bg1"/>
                </a:solidFill>
              </a:rPr>
              <a:t>Urgenze sanitarie: 112  </a:t>
            </a:r>
            <a:r>
              <a:rPr lang="it-IT" b="1" dirty="0">
                <a:solidFill>
                  <a:srgbClr val="FFFF00"/>
                </a:solidFill>
              </a:rPr>
              <a:t>- h 24 -</a:t>
            </a:r>
          </a:p>
          <a:p>
            <a:r>
              <a:rPr lang="it-IT" b="1" dirty="0">
                <a:solidFill>
                  <a:schemeClr val="bg1"/>
                </a:solidFill>
              </a:rPr>
              <a:t>Comune: 0331217480 </a:t>
            </a:r>
            <a:r>
              <a:rPr lang="it-IT" b="1" dirty="0">
                <a:solidFill>
                  <a:srgbClr val="FFFF00"/>
                </a:solidFill>
              </a:rPr>
              <a:t>– orari ufficio -</a:t>
            </a:r>
          </a:p>
          <a:p>
            <a:r>
              <a:rPr lang="it-IT" b="1" dirty="0">
                <a:solidFill>
                  <a:schemeClr val="bg1"/>
                </a:solidFill>
              </a:rPr>
              <a:t>Polizia Locale: 0331212111 </a:t>
            </a:r>
            <a:r>
              <a:rPr lang="it-IT" b="1" dirty="0">
                <a:solidFill>
                  <a:srgbClr val="FFFF00"/>
                </a:solidFill>
              </a:rPr>
              <a:t>– orario ufficio -</a:t>
            </a:r>
          </a:p>
          <a:p>
            <a:r>
              <a:rPr lang="it-IT" b="1" dirty="0">
                <a:solidFill>
                  <a:schemeClr val="bg1"/>
                </a:solidFill>
              </a:rPr>
              <a:t>Protezione Civile: 0331218210 </a:t>
            </a:r>
            <a:r>
              <a:rPr lang="it-IT" b="1" dirty="0">
                <a:solidFill>
                  <a:srgbClr val="FFFF00"/>
                </a:solidFill>
              </a:rPr>
              <a:t>– h24 -</a:t>
            </a:r>
          </a:p>
          <a:p>
            <a:r>
              <a:rPr lang="it-IT" b="1" dirty="0">
                <a:solidFill>
                  <a:schemeClr val="bg1"/>
                </a:solidFill>
              </a:rPr>
              <a:t>Supporto alla </a:t>
            </a:r>
            <a:r>
              <a:rPr lang="it-IT" b="1" dirty="0" err="1">
                <a:solidFill>
                  <a:schemeClr val="bg1"/>
                </a:solidFill>
              </a:rPr>
              <a:t>Pololazione</a:t>
            </a:r>
            <a:r>
              <a:rPr lang="it-IT" b="1" dirty="0">
                <a:solidFill>
                  <a:schemeClr val="bg1"/>
                </a:solidFill>
              </a:rPr>
              <a:t>: 3759186600 </a:t>
            </a:r>
            <a:r>
              <a:rPr lang="it-IT" b="1" dirty="0">
                <a:solidFill>
                  <a:srgbClr val="FFFF00"/>
                </a:solidFill>
              </a:rPr>
              <a:t>– h 24 -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1831B1B-DF45-4806-0615-B0D9C12BAEB3}"/>
              </a:ext>
            </a:extLst>
          </p:cNvPr>
          <p:cNvSpPr txBox="1"/>
          <p:nvPr/>
        </p:nvSpPr>
        <p:spPr>
          <a:xfrm>
            <a:off x="373039" y="112369"/>
            <a:ext cx="9794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>
                <a:solidFill>
                  <a:schemeClr val="bg1"/>
                </a:solidFill>
              </a:rPr>
              <a:t>Comune di : CAVARIA con Premezzo</a:t>
            </a:r>
          </a:p>
          <a:p>
            <a:pPr algn="ctr"/>
            <a:r>
              <a:rPr lang="it-IT" sz="2400" b="1" i="1" dirty="0">
                <a:solidFill>
                  <a:schemeClr val="bg1"/>
                </a:solidFill>
              </a:rPr>
              <a:t>EMERGENZA CALDO 2026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BFC187D-1E3F-964B-EEA4-FF9499AE557E}"/>
              </a:ext>
            </a:extLst>
          </p:cNvPr>
          <p:cNvSpPr txBox="1"/>
          <p:nvPr/>
        </p:nvSpPr>
        <p:spPr>
          <a:xfrm>
            <a:off x="5640244" y="4858181"/>
            <a:ext cx="31043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solidFill>
                  <a:schemeClr val="bg1"/>
                </a:solidFill>
              </a:rPr>
              <a:t>Tieniti informato con i canali social comunali, inquadra il QR con il tuo cellulare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id="{F0D53AC6-280A-35C9-EB8D-4AB4FAF4B81B}"/>
              </a:ext>
            </a:extLst>
          </p:cNvPr>
          <p:cNvSpPr/>
          <p:nvPr/>
        </p:nvSpPr>
        <p:spPr>
          <a:xfrm>
            <a:off x="6355854" y="6040310"/>
            <a:ext cx="1705970" cy="46329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517</Words>
  <Application>Microsoft Office PowerPoint</Application>
  <PresentationFormat>Widescreen</PresentationFormat>
  <Paragraphs>98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Floridi</dc:creator>
  <cp:lastModifiedBy>sindaco</cp:lastModifiedBy>
  <cp:revision>5</cp:revision>
  <cp:lastPrinted>2026-07-26T08:07:12Z</cp:lastPrinted>
  <dcterms:created xsi:type="dcterms:W3CDTF">2026-07-23T09:55:45Z</dcterms:created>
  <dcterms:modified xsi:type="dcterms:W3CDTF">2026-07-26T08:11:39Z</dcterms:modified>
</cp:coreProperties>
</file>